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813300" cy="4419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44600" y="787400"/>
            <a:ext cx="0" cy="419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44600" y="12446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44600" y="17018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44600" y="1790700"/>
            <a:ext cx="0" cy="3086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895600" y="787400"/>
            <a:ext cx="0" cy="1498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895600" y="2489200"/>
            <a:ext cx="0" cy="177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895600" y="2870200"/>
            <a:ext cx="0" cy="825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895600" y="3898900"/>
            <a:ext cx="0" cy="977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4559300" y="787400"/>
            <a:ext cx="0" cy="4089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939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3" name=""/>
          <p:cNvSpPr/>
          <p:nvPr/>
        </p:nvSpPr>
        <p:spPr>
          <a:xfrm>
            <a:off x="25527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4" name=""/>
          <p:cNvSpPr/>
          <p:nvPr/>
        </p:nvSpPr>
        <p:spPr>
          <a:xfrm>
            <a:off x="41148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5" name=""/>
          <p:cNvSpPr/>
          <p:nvPr/>
        </p:nvSpPr>
        <p:spPr>
          <a:xfrm>
            <a:off x="74896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6" name=""/>
          <p:cNvCxnSpPr/>
          <p:nvPr/>
        </p:nvCxnSpPr>
        <p:spPr>
          <a:xfrm>
            <a:off x="622300" y="1060450"/>
            <a:ext cx="6159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713079" y="1225550"/>
            <a:ext cx="1063040" cy="5461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18" name=""/>
          <p:cNvSpPr/>
          <p:nvPr/>
        </p:nvSpPr>
        <p:spPr>
          <a:xfrm>
            <a:off x="1631416" y="1828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9" name=""/>
          <p:cNvCxnSpPr/>
          <p:nvPr/>
        </p:nvCxnSpPr>
        <p:spPr>
          <a:xfrm>
            <a:off x="1250950" y="2076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238502" y="2228850"/>
            <a:ext cx="1314196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Check cache</a:t>
            </a:r>
          </a:p>
        </p:txBody>
      </p:sp>
      <p:sp>
        <p:nvSpPr>
          <p:cNvPr id="21" name=""/>
          <p:cNvSpPr/>
          <p:nvPr/>
        </p:nvSpPr>
        <p:spPr>
          <a:xfrm>
            <a:off x="2264562" y="2609850"/>
            <a:ext cx="2745587" cy="18161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2" name=""/>
          <p:cNvCxnSpPr/>
          <p:nvPr/>
        </p:nvCxnSpPr>
        <p:spPr>
          <a:xfrm>
            <a:off x="2895600" y="26098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3" name=""/>
          <p:cNvCxnSpPr/>
          <p:nvPr/>
        </p:nvCxnSpPr>
        <p:spPr>
          <a:xfrm>
            <a:off x="2895600" y="2870200"/>
            <a:ext cx="0" cy="7810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4559300" y="2609850"/>
            <a:ext cx="0" cy="1041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5" name=""/>
          <p:cNvSpPr/>
          <p:nvPr/>
        </p:nvSpPr>
        <p:spPr>
          <a:xfrm>
            <a:off x="3390468" y="29083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6" name=""/>
          <p:cNvCxnSpPr/>
          <p:nvPr/>
        </p:nvCxnSpPr>
        <p:spPr>
          <a:xfrm>
            <a:off x="2901950" y="31432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7" name=""/>
          <p:cNvSpPr/>
          <p:nvPr/>
        </p:nvSpPr>
        <p:spPr>
          <a:xfrm>
            <a:off x="3304971" y="32766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8" name=""/>
          <p:cNvCxnSpPr/>
          <p:nvPr/>
        </p:nvCxnSpPr>
        <p:spPr>
          <a:xfrm flipH="1">
            <a:off x="2901950" y="35115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9" name=""/>
          <p:cNvCxnSpPr/>
          <p:nvPr/>
        </p:nvCxnSpPr>
        <p:spPr>
          <a:xfrm>
            <a:off x="2895600" y="36385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2895600" y="3898900"/>
            <a:ext cx="0" cy="539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4559300" y="3638550"/>
            <a:ext cx="0" cy="800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2" name=""/>
          <p:cNvSpPr/>
          <p:nvPr/>
        </p:nvSpPr>
        <p:spPr>
          <a:xfrm>
            <a:off x="2309012" y="3937000"/>
            <a:ext cx="567537" cy="431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Read</a:t>
            </a:r>
          </a:p>
          <a:p>
            <a:pPr algn="r" marL="0" marR="0" latinLnBrk="0"/>
            <a:r>
              <a:rPr dirty="0" sz="1600" err="1" lang="en-en">
                <a:latin typeface="Nimbus Sans"/>
              </a:rPr>
              <a:t>cache</a:t>
            </a:r>
          </a:p>
        </p:txBody>
      </p:sp>
      <p:sp>
        <p:nvSpPr>
          <p:cNvPr id="33" name=""/>
          <p:cNvSpPr/>
          <p:nvPr/>
        </p:nvSpPr>
        <p:spPr>
          <a:xfrm>
            <a:off x="2901950" y="3924300"/>
            <a:ext cx="622300" cy="381000"/>
          </a:xfrm>
          <a:custGeom>
            <a:pathLst>
              <a:path w="622300" h="381000">
                <a:moveTo>
                  <a:pt x="0" y="0"/>
                </a:moveTo>
                <a:cubicBezTo>
                  <a:pt x="343686" y="0"/>
                  <a:pt x="622300" y="85289"/>
                  <a:pt x="622300" y="190500"/>
                </a:cubicBezTo>
                <a:cubicBezTo>
                  <a:pt x="622300" y="295710"/>
                  <a:pt x="343686" y="381000"/>
                  <a:pt x="0" y="381000"/>
                </a:cubicBez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34" name=""/>
          <p:cNvCxnSpPr/>
          <p:nvPr/>
        </p:nvCxnSpPr>
        <p:spPr>
          <a:xfrm>
            <a:off x="2264562" y="3638550"/>
            <a:ext cx="2745587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5" name=""/>
          <p:cNvSpPr/>
          <p:nvPr/>
        </p:nvSpPr>
        <p:spPr>
          <a:xfrm>
            <a:off x="2270912" y="2616200"/>
            <a:ext cx="469264" cy="234950"/>
          </a:xfrm>
          <a:custGeom>
            <a:pathLst>
              <a:path w="469264" h="234950">
                <a:moveTo>
                  <a:pt x="0" y="234950"/>
                </a:moveTo>
                <a:lnTo>
                  <a:pt x="0" y="0"/>
                </a:lnTo>
                <a:lnTo>
                  <a:pt x="469264" y="0"/>
                </a:ln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6" name=""/>
          <p:cNvSpPr/>
          <p:nvPr/>
        </p:nvSpPr>
        <p:spPr>
          <a:xfrm>
            <a:off x="2270912" y="2616200"/>
            <a:ext cx="469264" cy="234950"/>
          </a:xfrm>
          <a:custGeom>
            <a:pathLst>
              <a:path w="469264" h="234950">
                <a:moveTo>
                  <a:pt x="469264" y="0"/>
                </a:move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2309012" y="26543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latin typeface="Nimbus Sans"/>
              </a:rPr>
              <a:t>Alt#1</a:t>
            </a:r>
          </a:p>
        </p:txBody>
      </p:sp>
      <p:sp>
        <p:nvSpPr>
          <p:cNvPr id="38" name=""/>
          <p:cNvSpPr/>
          <p:nvPr/>
        </p:nvSpPr>
        <p:spPr>
          <a:xfrm>
            <a:off x="2759227" y="2654300"/>
            <a:ext cx="104160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cache miss</a:t>
            </a:r>
          </a:p>
        </p:txBody>
      </p:sp>
      <p:sp>
        <p:nvSpPr>
          <p:cNvPr id="39" name=""/>
          <p:cNvSpPr/>
          <p:nvPr/>
        </p:nvSpPr>
        <p:spPr>
          <a:xfrm>
            <a:off x="2270912" y="3644900"/>
            <a:ext cx="469264" cy="234950"/>
          </a:xfrm>
          <a:custGeom>
            <a:pathLst>
              <a:path w="469264" h="234950">
                <a:moveTo>
                  <a:pt x="0" y="234950"/>
                </a:moveTo>
                <a:lnTo>
                  <a:pt x="0" y="0"/>
                </a:lnTo>
                <a:lnTo>
                  <a:pt x="469264" y="0"/>
                </a:ln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0" name=""/>
          <p:cNvSpPr/>
          <p:nvPr/>
        </p:nvSpPr>
        <p:spPr>
          <a:xfrm>
            <a:off x="2270912" y="3644900"/>
            <a:ext cx="469264" cy="234950"/>
          </a:xfrm>
          <a:custGeom>
            <a:pathLst>
              <a:path w="469264" h="234950">
                <a:moveTo>
                  <a:pt x="469264" y="0"/>
                </a:move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1" name=""/>
          <p:cNvSpPr/>
          <p:nvPr/>
        </p:nvSpPr>
        <p:spPr>
          <a:xfrm>
            <a:off x="2309012" y="36830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latin typeface="Nimbus Sans"/>
              </a:rPr>
              <a:t>Alt#2</a:t>
            </a:r>
          </a:p>
        </p:txBody>
      </p:sp>
      <p:sp>
        <p:nvSpPr>
          <p:cNvPr id="42" name=""/>
          <p:cNvSpPr/>
          <p:nvPr/>
        </p:nvSpPr>
        <p:spPr>
          <a:xfrm>
            <a:off x="2759227" y="3683000"/>
            <a:ext cx="8386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cache hit</a:t>
            </a:r>
          </a:p>
        </p:txBody>
      </p:sp>
      <p:sp>
        <p:nvSpPr>
          <p:cNvPr id="43" name=""/>
          <p:cNvSpPr/>
          <p:nvPr/>
        </p:nvSpPr>
        <p:spPr>
          <a:xfrm>
            <a:off x="1845335" y="44704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44" name=""/>
          <p:cNvCxnSpPr/>
          <p:nvPr/>
        </p:nvCxnSpPr>
        <p:spPr>
          <a:xfrm flipH="1">
            <a:off x="1250950" y="47180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